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313850"/>
  <p:embeddedFontLst>
    <p:embeddedFont>
      <p:font typeface="Robo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8C9338-4E15-4964-8FC9-5C6D7BB8260A}">
  <a:tblStyle styleId="{038C9338-4E15-4964-8FC9-5C6D7BB8260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 in the chat: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slides are available at: </a:t>
            </a:r>
            <a:r>
              <a:rPr b="0" lang="en-US" sz="2000" u="sng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http://...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Roboto"/>
              <a:buNone/>
            </a:pPr>
            <a:r>
              <a:rPr b="0" lang="en-US" sz="2000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If you have any questions, please email us at FairwayDriveSafety@gmail.com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Roboto"/>
              <a:buNone/>
            </a:pPr>
            <a:r>
              <a:rPr b="0" lang="en-US" sz="2000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Thank you all for coming.  Let’s get started, since we have a lot to cover.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Roboto"/>
              <a:buNone/>
            </a:pPr>
            <a:r>
              <a:rPr b="0" lang="en-US" sz="2000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I’m ?????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Roboto"/>
              <a:buNone/>
            </a:pPr>
            <a:r>
              <a:rPr b="0" lang="en-US" sz="2000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I’m the point of contact for the Fairway Drive RTAP Task Force.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Roboto"/>
              <a:buNone/>
            </a:pPr>
            <a:r>
              <a:rPr b="0" lang="en-US" sz="2000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I’ve posted the slides and the task force email address in the chat.  So if you have any questions after the meeting, feel free to email us.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Roboto"/>
              <a:buNone/>
            </a:pPr>
            <a:r>
              <a:rPr b="0" lang="en-US" sz="2000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You can post questions in the chat and we’ll try to answer all of them when we get to that part of the meeting.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term “85</a:t>
            </a:r>
            <a:r>
              <a:rPr b="0" baseline="3000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percentile speed” is used in the traffic study.  So what does that mean?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It’s defined as the speed at or below which 85 percent of all vehicles observed were traveling during the 24-hour period.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thought to indicate the speed that drivers perceive to be safe.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Assuming that most drivers will operate their vehicle at speeds they think are safe.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commonly used to set speed limits for roads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0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Another view on the 85</a:t>
            </a:r>
            <a:r>
              <a:rPr b="0" baseline="3000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percentile speed is that it also indicates the design of a road is giving drivers a </a:t>
            </a:r>
            <a:r>
              <a:rPr b="0" lang="en-US" sz="200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false sense of security</a:t>
            </a: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the study I’m quoting here “</a:t>
            </a:r>
            <a:r>
              <a:rPr b="1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we want drivers to slow down, we don’t ignore human behavior.  We change the road design to make it feel less safe for drivers to speed.”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Another way of saying that is that </a:t>
            </a:r>
            <a:r>
              <a:rPr b="1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need to change the street design to reflect reality</a:t>
            </a: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where many of the traffic calming measures come into play, because they are intended to narrow the road and make it less comfortable for people to speed.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1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do people speed on Fairway, or what is giving them a false sense of security?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 Fairway Drive has…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centerlines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Few parked cars on most of the road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crosswalks, so pedestrians aren’t expected to be in the roadway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stop signs to hinder progress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also have that scary left turn from Wiehle with the blind hill (blind summit)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2" marL="108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 gun it to make that turn and enter Fairway already speeding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of this adds up to a nice wide road to speed down, with very little to slow you down.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2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p13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were some earlier efforts to address the problems before we applied for RTAP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was a meeting with VDOT engineers on Fairway Drive to talk about some options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…and unfortunately they said NO to all of the stuff we just listed as possible causes of speeding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3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p14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I’m going to give a quick overview of how the traffic calming measures will be voted on.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are currently at step three of the RTAP process, which is "Plan Development". 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we are still working with FCDOT to develop the plan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we still need to get your buy in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we have a plan, and we get your sign-off, we will hold a Community Meeting and invite everyone in the voting area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the meeting, the task force will work with FCDOT on any changes needed to the plan, based on feedback from the meeting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 we advertise the updated plan and it gets voted on by the community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4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Google Shape;210;p15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FCDOT decided what the “voting ballot area” is.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It’s comprised of 109 residences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Residences on Fairway Drive, up to Hook Road and, </a:t>
            </a:r>
            <a:r>
              <a:rPr b="1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quote from the RTAP rules</a:t>
            </a: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those "on other streets whose sole or primary access is" Fairway Drive, "and who would be considerably inconvenienced if they chose an alternate route.“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will need 55 “YES” votes (which is over 50%) to pass the plan.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a residence does not vote it counts as a “NO”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it will be really important for everyone that wants the plan to succeed to actually send in their ballot.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5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Google Shape;218;p16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6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p17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will need each affected property give us their choice of which device option they will support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need your choice by January 31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we are discussing the different devices and you are deciding, I need you all to keep in mind that…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Traffic calming measures work best when repeated within certain intervals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 gaps can make speeding worse between devices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7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Google Shape;232;p18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8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p19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9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our agenda for this meeting. 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I’m going to go through some of the slides kind of quickly so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can get to primary objective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is presenting the Traffic Calming options that FCDOT gave us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getting to the discussion so we can hear your opinions and preferences.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20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0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Google Shape;252;p21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1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Google Shape;259;p22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2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Google Shape;266;p23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3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p24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4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25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5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26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6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Google Shape;295;p27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7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just want to make a few key points up front, to hopefully make everyone feel more comfortable with this process: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79" lvl="1" marL="8002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a community-driven effort.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79" lvl="1" marL="8002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of the task force members are your neighbors.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79" lvl="1" marL="8002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one is here to, or has the power to impose anything on you.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79" lvl="1" marL="8002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traffic calming devices will be installed without community buy in.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2" marL="1257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lang="en-US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will talk about the voting process later on.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79" lvl="1" marL="8002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You, as the affected property owners, are key to making our community safer.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2" marL="1257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are talking to you first because we need your sign-off before any of these devices can be installed.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482360"/>
            <a:ext cx="5486040" cy="38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RTAP process was started in 2019 with a formal request to Supervisor Alcorn’s office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sng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Repeatedly seeing people running back to the side of the road because of a speeding car, or…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sng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Personally having near misses when crossing Fairway, or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sng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some cases having multiple family pets killed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Eventually FCDOT conducted an eligibility review to determine if Fairway Drive qualified for the program.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I’ll give more detail about the results of that review in the next few slides.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bottom line is that we qualified for the program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we qualified, the RTAP task force was formed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of the members are your neighbors that live on, or right off of Fairway Drive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task force has been working with the Supervisor Alcorn’s office and FCDOT to develop a traffic calming plan for Fairway Drive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that plan, FCDOT has provided us several traffic calming device options to present to the community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far as what was required for us to qualify for the RTAP program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March of 2020 (right at the start of the COVID shutdowns), FCDOT conducted an eligibility review, which included: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traffic count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speed survey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an engineering review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2" marL="108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is mostly looking for anything that would cause a problem placing a traffic calming device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qualify we had to meet all of these criteria, which we did.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key take away is that we have confirmed and measurable speeding problem on Fairway Drive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“85th percentile speed” is a term used in the traffic study.  I’ll explain what that means shortly.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part of the eligibility review, FCDOT conducted a 24-hour traffic study, and this is a summary of the results.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found that 91% of eastbound vehicles, and 84% of westbound vehicles exceeded the 25 MPH speed limit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27% of eastbound vehicles, and 19% of westbound vehicles were traveling between 35 and 54 MPH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 to show how dangerous those speeds are, I added the bottom row to this table which comes from a AAA study about the risk of </a:t>
            </a:r>
            <a:r>
              <a:rPr b="1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pedestrian</a:t>
            </a: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severe injury or death when they get hit by a car or light truck going these speeds.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AAA study only looked at the risk to pedestrians by cars and light trucks.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prognosis is even worse when you factor in SUVs. 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According to another study, pedestrians are at least twice as likely to be killed by an SUV or other large vehicle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 also makes a huge difference, since being hit is far more deadly for older pedestrians and children.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8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/>
          <p:nvPr>
            <p:ph idx="2" type="sldImg"/>
          </p:nvPr>
        </p:nvSpPr>
        <p:spPr>
          <a:xfrm>
            <a:off x="635040" y="1163520"/>
            <a:ext cx="5587560" cy="314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482360"/>
            <a:ext cx="5486040" cy="366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an example of how it is more deadly for older pedestrians…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59" lvl="1" marL="628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graphic shows some of the data from the triple-A study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360" lvl="0" marL="171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THE BULLETS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9:notes"/>
          <p:cNvSpPr txBox="1"/>
          <p:nvPr>
            <p:ph idx="12" type="sldNum"/>
          </p:nvPr>
        </p:nvSpPr>
        <p:spPr>
          <a:xfrm>
            <a:off x="3884760" y="8846640"/>
            <a:ext cx="2971440" cy="466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913680" y="1687320"/>
            <a:ext cx="1035324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913680" y="1687320"/>
            <a:ext cx="10353240" cy="1956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2" type="body"/>
          </p:nvPr>
        </p:nvSpPr>
        <p:spPr>
          <a:xfrm>
            <a:off x="913680" y="3830760"/>
            <a:ext cx="10353240" cy="1956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913680" y="1687320"/>
            <a:ext cx="5052240" cy="1956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2" type="body"/>
          </p:nvPr>
        </p:nvSpPr>
        <p:spPr>
          <a:xfrm>
            <a:off x="6219000" y="1687320"/>
            <a:ext cx="5052240" cy="1956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3" type="body"/>
          </p:nvPr>
        </p:nvSpPr>
        <p:spPr>
          <a:xfrm>
            <a:off x="913680" y="3830760"/>
            <a:ext cx="5052240" cy="1956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4" type="body"/>
          </p:nvPr>
        </p:nvSpPr>
        <p:spPr>
          <a:xfrm>
            <a:off x="6219000" y="3830760"/>
            <a:ext cx="5052240" cy="1956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913680" y="1687320"/>
            <a:ext cx="3333600" cy="1956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2" type="body"/>
          </p:nvPr>
        </p:nvSpPr>
        <p:spPr>
          <a:xfrm>
            <a:off x="4414320" y="1687320"/>
            <a:ext cx="3333600" cy="1956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3" type="body"/>
          </p:nvPr>
        </p:nvSpPr>
        <p:spPr>
          <a:xfrm>
            <a:off x="7914960" y="1687320"/>
            <a:ext cx="3333600" cy="1956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4" type="body"/>
          </p:nvPr>
        </p:nvSpPr>
        <p:spPr>
          <a:xfrm>
            <a:off x="913680" y="3830760"/>
            <a:ext cx="3333600" cy="1956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5" type="body"/>
          </p:nvPr>
        </p:nvSpPr>
        <p:spPr>
          <a:xfrm>
            <a:off x="4414320" y="3830760"/>
            <a:ext cx="3333600" cy="1956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6" type="body"/>
          </p:nvPr>
        </p:nvSpPr>
        <p:spPr>
          <a:xfrm>
            <a:off x="7914960" y="3830760"/>
            <a:ext cx="3333600" cy="1956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1"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3"/>
          <p:cNvSpPr txBox="1"/>
          <p:nvPr>
            <p:ph idx="10"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1"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913680" y="1687320"/>
            <a:ext cx="1035324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913680" y="1687320"/>
            <a:ext cx="505224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219000" y="1687320"/>
            <a:ext cx="505224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913680" y="609480"/>
            <a:ext cx="10353240" cy="4238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913680" y="1687320"/>
            <a:ext cx="5052240" cy="1956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6219000" y="1687320"/>
            <a:ext cx="505224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913680" y="3830760"/>
            <a:ext cx="5052240" cy="1956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913680" y="1687320"/>
            <a:ext cx="505224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6219000" y="1687320"/>
            <a:ext cx="5052240" cy="1956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3" type="body"/>
          </p:nvPr>
        </p:nvSpPr>
        <p:spPr>
          <a:xfrm>
            <a:off x="6219000" y="3830760"/>
            <a:ext cx="5052240" cy="1956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913680" y="1687320"/>
            <a:ext cx="5052240" cy="1956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2" type="body"/>
          </p:nvPr>
        </p:nvSpPr>
        <p:spPr>
          <a:xfrm>
            <a:off x="6219000" y="1687320"/>
            <a:ext cx="5052240" cy="1956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3" type="body"/>
          </p:nvPr>
        </p:nvSpPr>
        <p:spPr>
          <a:xfrm>
            <a:off x="913680" y="3830760"/>
            <a:ext cx="10353240" cy="1956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sz="1000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595160" y="1122480"/>
            <a:ext cx="900108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Rockwel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000"/>
              <a:buFont typeface="Rockwel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/>
          <p:cNvPicPr preferRelativeResize="0"/>
          <p:nvPr/>
        </p:nvPicPr>
        <p:blipFill rotWithShape="1">
          <a:blip r:embed="rId4">
            <a:alphaModFix amt="40000"/>
          </a:blip>
          <a:srcRect b="6313" l="0" r="0" t="9419"/>
          <a:stretch/>
        </p:blipFill>
        <p:spPr>
          <a:xfrm>
            <a:off x="-3240" y="0"/>
            <a:ext cx="121917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>
            <p:ph type="title"/>
          </p:nvPr>
        </p:nvSpPr>
        <p:spPr>
          <a:xfrm>
            <a:off x="684360" y="685800"/>
            <a:ext cx="10564920" cy="2971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</a:pPr>
            <a:r>
              <a:rPr b="1" lang="en-US" sz="48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FAIRWAY DRIVE TRAFFIC CALMING</a:t>
            </a:r>
            <a:endParaRPr b="0" sz="48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6" name="Google Shape;106;p14"/>
          <p:cNvSpPr txBox="1"/>
          <p:nvPr>
            <p:ph idx="1" type="subTitle"/>
          </p:nvPr>
        </p:nvSpPr>
        <p:spPr>
          <a:xfrm>
            <a:off x="684360" y="3843720"/>
            <a:ext cx="10757880" cy="1197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ckwel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Meeting with Affected Property Owners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ckwel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January 15 2:30PM-3:30PM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2890440" y="5224680"/>
            <a:ext cx="6153120" cy="9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Fairway Drive RTAP Task Force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FairwayDriveSafety@gmail.com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85</a:t>
            </a:r>
            <a:r>
              <a:rPr b="1" baseline="30000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TH</a:t>
            </a: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PERCENTILE SPEED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5" name="Google Shape;175;p23"/>
          <p:cNvSpPr txBox="1"/>
          <p:nvPr>
            <p:ph idx="4294967295" type="body"/>
          </p:nvPr>
        </p:nvSpPr>
        <p:spPr>
          <a:xfrm>
            <a:off x="913680" y="3151330"/>
            <a:ext cx="10353300" cy="28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What does that mean?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Defined as the speed at or below which 85 percent of all vehicles observed were traveling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Used as an indication of the speed that drivers perceive to be safe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Assumes most drivers will operate their vehicle at speeds they think are safe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Often used to set speed limits for roads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aphicFrame>
        <p:nvGraphicFramePr>
          <p:cNvPr id="176" name="Google Shape;176;p23"/>
          <p:cNvGraphicFramePr/>
          <p:nvPr/>
        </p:nvGraphicFramePr>
        <p:xfrm>
          <a:off x="2177280" y="15238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{038C9338-4E15-4964-8FC9-5C6D7BB8260A}</a:tableStyleId>
              </a:tblPr>
              <a:tblGrid>
                <a:gridCol w="5461200"/>
                <a:gridCol w="2365550"/>
              </a:tblGrid>
              <a:tr h="38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lt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Traffic Volume (vehicles in 24-hour period)</a:t>
                      </a:r>
                      <a:endParaRPr b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1265 Vehicles</a:t>
                      </a:r>
                      <a:endParaRPr b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EEC"/>
                    </a:solidFill>
                  </a:tcPr>
                </a:tc>
              </a:tr>
              <a:tr h="38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lt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Eastbound 85</a:t>
                      </a:r>
                      <a:r>
                        <a:rPr b="1" baseline="30000" lang="en-US" sz="2000" u="none" cap="none" strike="noStrike">
                          <a:solidFill>
                            <a:schemeClr val="lt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th</a:t>
                      </a:r>
                      <a:r>
                        <a:rPr b="1" lang="en-US" sz="2000" u="none" cap="none" strike="noStrike">
                          <a:solidFill>
                            <a:schemeClr val="lt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 Percentile Speed</a:t>
                      </a:r>
                      <a:endParaRPr b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40 MPH</a:t>
                      </a:r>
                      <a:endParaRPr b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FF6"/>
                    </a:solidFill>
                  </a:tcPr>
                </a:tc>
              </a:tr>
              <a:tr h="38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lt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Westbound 85</a:t>
                      </a:r>
                      <a:r>
                        <a:rPr b="1" baseline="30000" lang="en-US" sz="2000" u="none" cap="none" strike="noStrike">
                          <a:solidFill>
                            <a:schemeClr val="lt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th</a:t>
                      </a:r>
                      <a:r>
                        <a:rPr b="1" lang="en-US" sz="2000" u="none" cap="none" strike="noStrike">
                          <a:solidFill>
                            <a:schemeClr val="lt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 Percentile Speed</a:t>
                      </a:r>
                      <a:endParaRPr b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39 MPH</a:t>
                      </a:r>
                      <a:endParaRPr b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85</a:t>
            </a:r>
            <a:r>
              <a:rPr b="1" baseline="30000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TH</a:t>
            </a: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PERCENTILE SPEED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3" name="Google Shape;183;p24"/>
          <p:cNvSpPr txBox="1"/>
          <p:nvPr>
            <p:ph idx="4294967295" type="body"/>
          </p:nvPr>
        </p:nvSpPr>
        <p:spPr>
          <a:xfrm>
            <a:off x="913680" y="1687320"/>
            <a:ext cx="1035324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Can also indicate the design of a road is giving drivers a </a:t>
            </a:r>
            <a:r>
              <a:rPr b="1" i="0" lang="en-US" sz="2000" u="sng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false sense of security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(Marohn, 2020)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“If we want drivers to slow down, we </a:t>
            </a:r>
            <a:r>
              <a:rPr b="1" i="0" lang="en-US" sz="2000" u="sng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don’t ignore human behavior</a:t>
            </a: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.  </a:t>
            </a:r>
            <a:r>
              <a:rPr b="1" i="0" lang="en-US" sz="2000" u="sng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We change the road design to make it feel less safe for drivers to speed.”</a:t>
            </a: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(emphasis added)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“In other words: we change the street design to reflect reality.” (Marohn, 2020)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This is where many of the traffic calming measures come into play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913680" y="5986800"/>
            <a:ext cx="10047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Marohn, C. (2020, July 27). Understanding the 85th Percentile Speed. Retrieved from Strong Towns: https://www.strongtowns.org/journal/2020/7/24/understanding-the-85th-percentile-speed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WHY SPEED ON FAIRWAY DRIVE?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1" name="Google Shape;191;p25"/>
          <p:cNvSpPr txBox="1"/>
          <p:nvPr>
            <p:ph idx="4294967295" type="body"/>
          </p:nvPr>
        </p:nvSpPr>
        <p:spPr>
          <a:xfrm>
            <a:off x="913680" y="2038680"/>
            <a:ext cx="10353240" cy="3752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No centerlines 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Few parked cars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No crosswalks, so pedestrians aren’t expected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No stop signs to hinder progress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We also have the scary left turn from Wiehle with the blind hill (blind summit)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People gun it to make the turn and enter Fairway already speeding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913680" y="1474200"/>
            <a:ext cx="10353240" cy="363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…or, what is giving speeders a false sense of security on Fairway Drive?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1594080" y="5029920"/>
            <a:ext cx="8782920" cy="943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Which adds up to a nice wide road to speed down, with very little to slow you down.</a:t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EARLY EFFORTS - VDOT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0" name="Google Shape;200;p26"/>
          <p:cNvSpPr txBox="1"/>
          <p:nvPr>
            <p:ph idx="4294967295" type="body"/>
          </p:nvPr>
        </p:nvSpPr>
        <p:spPr>
          <a:xfrm>
            <a:off x="913680" y="1687320"/>
            <a:ext cx="1035324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There were efforts to address the problems before RTAP</a:t>
            </a:r>
            <a:endParaRPr b="0" i="0" sz="2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There was a meeting with VDOT engineers on Fairway Drive to talk about options</a:t>
            </a:r>
            <a:endParaRPr b="0" i="0" sz="2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…and guess what VDOT said NO to…</a:t>
            </a:r>
            <a:endParaRPr b="0" i="0" sz="2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Centerlines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Crosswalks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Stop signs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VOTING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7" name="Google Shape;207;p27"/>
          <p:cNvSpPr txBox="1"/>
          <p:nvPr>
            <p:ph idx="4294967295" type="body"/>
          </p:nvPr>
        </p:nvSpPr>
        <p:spPr>
          <a:xfrm>
            <a:off x="913680" y="1687320"/>
            <a:ext cx="1035324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3441" lnSpcReduction="10000"/>
          </a:bodyPr>
          <a:lstStyle/>
          <a:p>
            <a:pPr indent="-228652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We are currently at step three of the RTAP process, which is "Plan Development".  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52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We are still working with FCDOT to develop the plan and negotiate the options with “affected property owners”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59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Affected Property Owners - the properties closest to the spots where any possible traffic calming devices might be installed. 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52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Once we have a plan, we need to get sign off from the affected property owners (the first "vote“).  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52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Step four of the process is "Community Engagement".  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59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Neighborhood outreach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59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Community information meeting will be held for the households in the voting ballot area. 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52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Step five is "Community Vote".  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VOTING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4" name="Google Shape;214;p28"/>
          <p:cNvSpPr txBox="1"/>
          <p:nvPr>
            <p:ph idx="4294967295" type="body"/>
          </p:nvPr>
        </p:nvSpPr>
        <p:spPr>
          <a:xfrm>
            <a:off x="913680" y="1523880"/>
            <a:ext cx="1035324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FCDOT decides what the “voting ballot area” is.  It’s comprised of…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109 residences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Residences on Fairway Drive, up to Hook Road, and 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Residences "on other streets whose sole or primary access is" Fairway Drive, "and who would be considerably inconvenienced if they chose an alternate route.“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1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55 “YES”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votes (over 50%) are required for the plan to pass.  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Note that if a residence does not vote it counts as a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“NO”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It will be important for everyone that wants the plan to succeed to actually send in a ballot.</a:t>
            </a:r>
            <a:endParaRPr b="0" i="0" sz="2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468360" y="5701320"/>
            <a:ext cx="1079892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1. FCDOT RTAP General Operating Procedures: https://www.fairfaxcounty.gov/transportation/sites/transportation/files/assets/documents/pdf/parking/rtap-general-operating-procedures.pdf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VOTING BALLOT AREA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22" name="Google Shape;22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5720" y="112320"/>
            <a:ext cx="8669160" cy="663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TRAFFIC CALMING MEASURES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9" name="Google Shape;229;p30"/>
          <p:cNvSpPr txBox="1"/>
          <p:nvPr>
            <p:ph idx="4294967295" type="body"/>
          </p:nvPr>
        </p:nvSpPr>
        <p:spPr>
          <a:xfrm>
            <a:off x="913680" y="1687320"/>
            <a:ext cx="1035324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We need each affected property to decide which device option they will support</a:t>
            </a:r>
            <a:endParaRPr b="0" i="0" sz="2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We need your choice by </a:t>
            </a:r>
            <a:r>
              <a:rPr b="1" i="0" lang="en-US" sz="2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January 31</a:t>
            </a:r>
            <a:endParaRPr b="0" i="0" sz="2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It is important to remember… </a:t>
            </a:r>
            <a:endParaRPr b="0" i="0" sz="2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Traffic calming measures work best when repeated within certain intervals</a:t>
            </a:r>
            <a:endParaRPr b="0" i="0" sz="2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Large gaps can make speeding worse between devices</a:t>
            </a:r>
            <a:endParaRPr b="0" i="0" sz="2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TRAFFIC CALMING MEASURES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6" name="Google Shape;236;p31"/>
          <p:cNvSpPr txBox="1"/>
          <p:nvPr>
            <p:ph idx="4294967295" type="body"/>
          </p:nvPr>
        </p:nvSpPr>
        <p:spPr>
          <a:xfrm>
            <a:off x="913680" y="1687320"/>
            <a:ext cx="1035324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Measures proposed by FCDOT:</a:t>
            </a:r>
            <a:endParaRPr b="0" i="0" sz="2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Speed Hump</a:t>
            </a:r>
            <a:endParaRPr b="0" i="0" sz="2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Speed Lumps</a:t>
            </a:r>
            <a:endParaRPr b="0" i="0" sz="2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Speed Table</a:t>
            </a:r>
            <a:endParaRPr b="0" i="0" sz="2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Raised Median Island</a:t>
            </a:r>
            <a:endParaRPr b="0" i="0" sz="2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Choker</a:t>
            </a:r>
            <a:endParaRPr b="0" i="0" sz="2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BACKUP SLIDES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AGENDA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4" name="Google Shape;114;p15"/>
          <p:cNvSpPr txBox="1"/>
          <p:nvPr>
            <p:ph idx="4294967295" type="body"/>
          </p:nvPr>
        </p:nvSpPr>
        <p:spPr>
          <a:xfrm>
            <a:off x="913680" y="1687320"/>
            <a:ext cx="1035324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Introduction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Background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RTAP Eligibility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Results of the FCDOT 24-Hour Traffic Study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Why speed on Fairway Drive?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Voting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Traffic Calming Measures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Discussion/Questions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SPEED HUMP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9" name="Google Shape;249;p33"/>
          <p:cNvSpPr txBox="1"/>
          <p:nvPr>
            <p:ph idx="4294967295" type="body"/>
          </p:nvPr>
        </p:nvSpPr>
        <p:spPr>
          <a:xfrm>
            <a:off x="913680" y="1687320"/>
            <a:ext cx="1035324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3460"/>
          </a:bodyPr>
          <a:lstStyle/>
          <a:p>
            <a:pPr indent="-228612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ADVANTAGES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7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They are very common, so I’m sure everyone is familiar with them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7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Because of this, they may promote a quicker response by drivers to slow down.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7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Average speeds between humps reduced between 20 and 25 percent.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7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Average 85th percentile speed reduction is 5-8 mph.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7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No parking impact, given that vehicles are allowed to park on speed humps.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2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DISADVANTAGES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7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Can increase noise to nearby residents as larger vehicles pass over the device.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7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Impedes bicyclists.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7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Speeds typically increase approximately 0.5 to 1 mph midway between humps for each 100 feet.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7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Impacts travel times of emergency vehicles: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7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 delay is approximately…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22" lvl="2" marL="11430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Between 3 and 5 seconds per hump for fire trucks</a:t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22" lvl="2" marL="11430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and up to 10 seconds for ambulances with patients.</a:t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7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This delays can be addressed by using Speed Lumps (see below).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SPEED LUMP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6" name="Google Shape;256;p34"/>
          <p:cNvSpPr txBox="1"/>
          <p:nvPr>
            <p:ph idx="4294967295" type="body"/>
          </p:nvPr>
        </p:nvSpPr>
        <p:spPr>
          <a:xfrm>
            <a:off x="913680" y="1376640"/>
            <a:ext cx="10353240" cy="4797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8444"/>
          </a:bodyPr>
          <a:lstStyle/>
          <a:p>
            <a:pPr indent="-228613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DESCRIPTION </a:t>
            </a:r>
            <a:endParaRPr b="0" i="0" sz="1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3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 Speed Lump is a modified Speed Hump where openings are added to accommodate emergency vehicles or other large vehicles.</a:t>
            </a:r>
            <a:endParaRPr b="0" i="0" sz="1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3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 emergency vehicles uses the openings so it doesn’t slow them down.  </a:t>
            </a:r>
            <a:endParaRPr b="0" i="0" sz="1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3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However, the lumps are spaced to ensures that regular vehicles have to go over at least one set of lumps.</a:t>
            </a:r>
            <a:endParaRPr b="0" i="0" sz="1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3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ADVANTAGES</a:t>
            </a:r>
            <a:endParaRPr b="0" i="0" sz="1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2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Average 85th percentile speed reduction is 5-7 mph.  About the same as speed humps.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2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Has almost all of the advantages of Speed Humps, plus..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2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They produce less noise than speed humps for large vehicles.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2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They are also better for bicycles than speed humps, because they can just go through the openings.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3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DISADVANTAGES</a:t>
            </a:r>
            <a:endParaRPr b="0" i="0" sz="1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2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They address a number of the disadvantages of speed humps, but…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2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You still have the 0.5 to 1 mph speed increase between devices for each 100 feet.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2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And you can still increase noise to nearby residents as larger vehicles pass over the device.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2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 addition, they may encourage passenger vehicles to cross into the opposite lane to try and straddle the gaps used by emergency vehicles. 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56" lvl="2" marL="11430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It won’t work, but that won’t stop someone from trying it.</a:t>
            </a:r>
            <a:endParaRPr b="0" i="0" sz="11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56" lvl="2" marL="11430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One way to discourage this is to put a centerline stripe approaching the speed lump in each direction.</a:t>
            </a:r>
            <a:endParaRPr b="0" i="0" sz="11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56" lvl="2" marL="11430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We already have people riding down the middle of the road because we don’t have a centerline.  This will likely not make much of a difference.</a:t>
            </a:r>
            <a:endParaRPr b="0" i="0" sz="11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SPEED TABLE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3" name="Google Shape;263;p35"/>
          <p:cNvSpPr txBox="1"/>
          <p:nvPr>
            <p:ph idx="4294967295" type="body"/>
          </p:nvPr>
        </p:nvSpPr>
        <p:spPr>
          <a:xfrm>
            <a:off x="913680" y="1376640"/>
            <a:ext cx="10353240" cy="4797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5939" lnSpcReduction="10000"/>
          </a:bodyPr>
          <a:lstStyle/>
          <a:p>
            <a:pPr indent="-228609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DESCRIPTION</a:t>
            </a:r>
            <a:endParaRPr b="0" i="0" sz="1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9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Another variation on a Speed Hump.</a:t>
            </a:r>
            <a:endParaRPr b="0" i="0" sz="1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9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They have a flat top or “table”, so they provide a gentler transition than speed humps or lumps, so less driver discomfort.</a:t>
            </a:r>
            <a:endParaRPr b="0" i="0" sz="1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9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ADVANTAGES</a:t>
            </a:r>
            <a:endParaRPr b="0" i="0" sz="1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7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Less impact on emergency vehicles than speed humps.  Average of 3 seconds for fire trucks.  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7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Be reduction in the average 85th percentile speed than speed humps and lumps, 6-9 mph.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7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They produce less noise than both speed humps and speed lumps.  Speed lumps are still better for large vehicles that can use the gaps.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9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DISADVANTAGES</a:t>
            </a:r>
            <a:endParaRPr b="0" i="0" sz="1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7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They addresses some of the disadvantages of speed humps, but…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7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You still have the 0.5 to 1 mph speed increase between devices for each 100 feet.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7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They still impede bicycles.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7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And you can still increase noise with larger vehicles, but less than speed humps.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7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 addition, they may encourage passenger vehicles to cross into the opposite lane to try and straddle the gaps used by emergency vehicles. 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20" lvl="2" marL="11430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It won’t work, but that won’t stop someone from trying it.</a:t>
            </a:r>
            <a:endParaRPr b="0" i="0" sz="11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20" lvl="2" marL="11430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One way to discourage this is to put a centerline stripe approaching the speed lump in each direction.</a:t>
            </a:r>
            <a:endParaRPr b="0" i="0" sz="11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20" lvl="2" marL="11430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We already have people riding down the middle of the road because we don’t have a centerline.  This will likely not make much of a difference.</a:t>
            </a:r>
            <a:endParaRPr b="0" i="0" sz="11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7091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RTAP ELIGIBILITY – FCDOT ENGINEERING REVIEW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0" name="Google Shape;270;p36"/>
          <p:cNvSpPr txBox="1"/>
          <p:nvPr>
            <p:ph idx="4294967295" type="body"/>
          </p:nvPr>
        </p:nvSpPr>
        <p:spPr>
          <a:xfrm>
            <a:off x="913680" y="1687320"/>
            <a:ext cx="1035324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9943"/>
          </a:bodyPr>
          <a:lstStyle/>
          <a:p>
            <a:pPr indent="-171414" lvl="0" marL="17136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 road has to have “a geometry” that will allow traffic calming measures to be installed.  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71414" lvl="0" marL="17136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Which basically means they look at things like: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71421" lvl="1" marL="62856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Road width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71421" lvl="1" marL="62856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Curves and sight distances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71421" lvl="1" marL="62856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Elevation or hills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71421" lvl="1" marL="62856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Locations of intersections, sidewalks, curbs, and driveways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71421" lvl="1" marL="62856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Also locations of 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71365" lvl="2" marL="108576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Water and sewer</a:t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71365" lvl="2" marL="108576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Utilities like gas, electric, and telephone</a:t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71365" lvl="2" marL="108576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Storm drainage</a:t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71414" lvl="0" marL="17136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Essentially anything that would cause a problem placing a device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FCDOT RULES/LIMITS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7" name="Google Shape;277;p37"/>
          <p:cNvSpPr txBox="1"/>
          <p:nvPr>
            <p:ph idx="4294967295" type="body"/>
          </p:nvPr>
        </p:nvSpPr>
        <p:spPr>
          <a:xfrm>
            <a:off x="913680" y="1687320"/>
            <a:ext cx="1035324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Vertical Devices (Speed Humps, Lumps, Table): 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Minimum of 300 feet between measures and from existing stop conditions.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Minimum of 150 feet from an intersection.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Minimum of 150 feet of sight distance to a device.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Horizontal Device (Chokers or Medians): 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Minimum of 200 feet from the nearest traffic calming measure.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Minimum of 150 feet from an intersection.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FCDOT requires a minimum of 150 feet of sight distance to a device to ensure that drivers will have adequate time to take precautionary measures.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"/>
          <p:cNvSpPr txBox="1"/>
          <p:nvPr>
            <p:ph type="title"/>
          </p:nvPr>
        </p:nvSpPr>
        <p:spPr>
          <a:xfrm>
            <a:off x="913680" y="34596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HOOK ROAD WORKING GROUP PLAN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4" name="Google Shape;284;p38"/>
          <p:cNvSpPr txBox="1"/>
          <p:nvPr>
            <p:ph idx="4294967295" type="body"/>
          </p:nvPr>
        </p:nvSpPr>
        <p:spPr>
          <a:xfrm>
            <a:off x="913680" y="988920"/>
            <a:ext cx="1035324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Why does the RTAP plan stop at Hook Road?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 2017, Reston Association kicked off a revitalization project for the Hook Road Recreation Area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 working group selected a final plan, which prioritizes traffic calming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Roadway bump-outs and a crosswalk on Fairway Drive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Still subject to VDOT approval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Larry Butler, RA COO, has been working with the us to coordinate efforts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85" name="Google Shape;285;p38"/>
          <p:cNvPicPr preferRelativeResize="0"/>
          <p:nvPr/>
        </p:nvPicPr>
        <p:blipFill rotWithShape="1">
          <a:blip r:embed="rId3">
            <a:alphaModFix/>
          </a:blip>
          <a:srcRect b="46256" l="0" r="0" t="0"/>
          <a:stretch/>
        </p:blipFill>
        <p:spPr>
          <a:xfrm>
            <a:off x="2307600" y="4101120"/>
            <a:ext cx="7367040" cy="24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9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SEVERE INJURY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92" name="Google Shape;292;p39"/>
          <p:cNvSpPr txBox="1"/>
          <p:nvPr>
            <p:ph idx="4294967295" type="body"/>
          </p:nvPr>
        </p:nvSpPr>
        <p:spPr>
          <a:xfrm>
            <a:off x="913680" y="1687320"/>
            <a:ext cx="1035324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 U.S. Department of Transportation (DOT) defines a severe injury as any harm that is not fatal and results in one or more of the following: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Severe laceration with exposure of underlying tissue, muscle or organs, or causing significant blood loss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Broken or distorted arms or legs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Compression of body parts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Possible skull, chest or abdominal injury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Second- or third-degree burns that cover 10% or more of the body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Leaving the accident scene in a state of unconsciousness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Paralysis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/>
          <p:nvPr>
            <p:ph type="title"/>
          </p:nvPr>
        </p:nvSpPr>
        <p:spPr>
          <a:xfrm>
            <a:off x="913680" y="19872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886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lang="en-US" sz="36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 GOOD REASONS FOR TRAFFIC CALMING</a:t>
            </a:r>
            <a:endParaRPr b="0" sz="36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99" name="Google Shape;299;p40"/>
          <p:cNvSpPr txBox="1"/>
          <p:nvPr>
            <p:ph idx="4294967295" type="body"/>
          </p:nvPr>
        </p:nvSpPr>
        <p:spPr>
          <a:xfrm>
            <a:off x="913680" y="1635840"/>
            <a:ext cx="10353240" cy="488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7444" lnSpcReduction="10000"/>
          </a:bodyPr>
          <a:lstStyle/>
          <a:p>
            <a:pPr indent="-343086" lvl="0" marL="34308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ookman Old Style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Reduced speeds: Traffic calming measures can effectively reduce vehicle speeds, improving safety for pedestrians and bicyclists.</a:t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3086" lvl="0" marL="34308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ookman Old Style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Enhanced pedestrian safety: By reducing vehicle speeds, traffic calming measures can help to prevent pedestrian accidents and injuries.</a:t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3086" lvl="0" marL="34308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ookman Old Style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quality of life: Traffic calming measures can help to reduce noise and air pollution, improving the overall quality of life in a community.</a:t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3086" lvl="0" marL="34308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ookman Old Style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Encouragement of walking and biking: Traffic calming measures can make it safer and more appealing for people to walk and bike, promoting active transportation and improving public health.</a:t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3086" lvl="0" marL="34308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ookman Old Style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property values: Traffic calming measures can improve the aesthetic appeal of a community, which can lead to increased property values.</a:t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3086" lvl="0" marL="34308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ookman Old Style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Enhanced community livability: Traffic calming measures can help to create a more livable and pleasant environment for residents.</a:t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3086" lvl="0" marL="34308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ookman Old Style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driver awareness: Traffic calming measures can help to increase driver awareness and encourage more cautious driving.</a:t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3086" lvl="0" marL="34308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ookman Old Style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Enhanced emergency vehicle response times: By reducing vehicle speeds, traffic calming measures can help to improve emergency vehicle response times.</a:t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3086" lvl="0" marL="34308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ookman Old Style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traffic flow: Traffic calming measures can help to reduce congestion and improve traffic flow, making it easier for drivers to navigate through a community.</a:t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3086" lvl="0" marL="34308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ookman Old Style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Reduced accidents: Traffic calming measures can help to reduce the number of accidents and injuries on the road.</a:t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00" name="Google Shape;300;p40"/>
          <p:cNvSpPr/>
          <p:nvPr/>
        </p:nvSpPr>
        <p:spPr>
          <a:xfrm>
            <a:off x="1687320" y="842760"/>
            <a:ext cx="8806320" cy="699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 for fun, I asked OpenAI’s ChatGPT artificial intelligence chatbot for ten good reasons for traffic calming.  Here is what it said.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INTRODUCTION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1" name="Google Shape;121;p16"/>
          <p:cNvSpPr txBox="1"/>
          <p:nvPr>
            <p:ph idx="4294967295" type="body"/>
          </p:nvPr>
        </p:nvSpPr>
        <p:spPr>
          <a:xfrm>
            <a:off x="913680" y="1687320"/>
            <a:ext cx="1035324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This is a community-driven effort.</a:t>
            </a:r>
            <a:endParaRPr b="0" i="0" sz="2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All of the task force members are your neighbors.</a:t>
            </a:r>
            <a:endParaRPr b="0" i="0" sz="2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No one is here to, or has the power to impose anything on you.</a:t>
            </a:r>
            <a:endParaRPr b="0" i="0" sz="2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No traffic calming devices will be installed without community buy in.</a:t>
            </a:r>
            <a:endParaRPr b="0" i="0" sz="2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We will talk about the voting process later on.</a:t>
            </a:r>
            <a:endParaRPr b="0" i="0" sz="2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You are key to making our community safer.</a:t>
            </a:r>
            <a:endParaRPr b="0" i="0" sz="2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BACKGROUND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8" name="Google Shape;128;p17"/>
          <p:cNvSpPr txBox="1"/>
          <p:nvPr>
            <p:ph idx="4294967295" type="body"/>
          </p:nvPr>
        </p:nvSpPr>
        <p:spPr>
          <a:xfrm>
            <a:off x="913680" y="1687320"/>
            <a:ext cx="1035324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938" lnSpcReduction="10000"/>
          </a:bodyPr>
          <a:lstStyle/>
          <a:p>
            <a:pPr indent="-228648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Initiated by residents concerned about pedestrian safety and increasing speeding on Fairway Drive 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48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 2019, a formal request was made by residents to the Hunter Mill District Supervisor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56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Residential Traffic Administration Program (RTAP)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48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Fairfax County Department of Transportation (FCDOT) conducted an eligibility review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48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RTAP task force was formed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56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Comprised of residents along and surrounding Fairway Drive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56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Working with the Supervisor’s office and FCDOT to develop a traffic calming plan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48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FCDOT provided several traffic calming options to present to the community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RTAP ELIGIBILITY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5" name="Google Shape;135;p18"/>
          <p:cNvSpPr txBox="1"/>
          <p:nvPr>
            <p:ph idx="4294967295" type="body"/>
          </p:nvPr>
        </p:nvSpPr>
        <p:spPr>
          <a:xfrm>
            <a:off x="913680" y="1687320"/>
            <a:ext cx="1035324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1454"/>
          </a:bodyPr>
          <a:lstStyle/>
          <a:p>
            <a:pPr indent="-228605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 following are the basic criteria that the road must meet in order to qualify for FCDOT RTAP.  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5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March 2020, FCDOT conducted an eligibility review, determining that Fairway Drive met the RTAP criteria.  The eligibility review included: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 traffic count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 speed survey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An engineering review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5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To qualify the road must: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Be a VDOT maintained road.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Be classified as a local, residential collector or residential arterial road.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Have a speed limit of 25 miles per hour (MPH).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Have a high enough traffic volume (between 500-6,000 vehicles in a 24-hour period).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Have a speeding problem (85th percentile speed of at least 35 MPH in at least one direction).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1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Have a geometry that will allow traffic calming measures to be installed.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919080" y="20772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24-HOUR TRAFFIC STUDY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2" name="Google Shape;142;p19"/>
          <p:cNvSpPr txBox="1"/>
          <p:nvPr>
            <p:ph idx="4294967295" type="body"/>
          </p:nvPr>
        </p:nvSpPr>
        <p:spPr>
          <a:xfrm>
            <a:off x="919080" y="989640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FCDOT conducted a 24-hour traffic study on 3/11/2020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91% of eastbound (North Shore &gt; Wiehle) vehicles, and 84% of westbound (Wiehle &gt; North Shore) vehicles exceeded the posted speed of 25 MPH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27% of eastbound vehicles, and 19% of westbound vehicles were traveling between 35 and 54 MPH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aphicFrame>
        <p:nvGraphicFramePr>
          <p:cNvPr id="143" name="Google Shape;143;p19"/>
          <p:cNvGraphicFramePr/>
          <p:nvPr/>
        </p:nvGraphicFramePr>
        <p:xfrm>
          <a:off x="474120" y="36579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{038C9338-4E15-4964-8FC9-5C6D7BB8260A}</a:tableStyleId>
              </a:tblPr>
              <a:tblGrid>
                <a:gridCol w="2057050"/>
                <a:gridCol w="1513075"/>
                <a:gridCol w="1513075"/>
                <a:gridCol w="1513075"/>
                <a:gridCol w="1513075"/>
                <a:gridCol w="1513075"/>
                <a:gridCol w="1513075"/>
              </a:tblGrid>
              <a:tr h="564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Speed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77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25-29 MPH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77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30-34 MPH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77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35-39 MPH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77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40-44 MPH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77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45-49 MPH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77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50-54 MPH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77A2"/>
                    </a:solidFill>
                  </a:tcPr>
                </a:tc>
              </a:tr>
              <a:tr h="564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Westbound Vehicles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77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168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E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156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E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52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E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35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E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15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E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16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EEC"/>
                    </a:solidFill>
                  </a:tcPr>
                </a:tc>
              </a:tr>
              <a:tr h="564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Eastbound Vehicles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77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144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F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182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F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101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F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41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F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23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F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11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FF6"/>
                    </a:solidFill>
                  </a:tcPr>
                </a:tc>
              </a:tr>
              <a:tr h="564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Avg. Risk of Death or Severe Injury*</a:t>
                      </a:r>
                      <a:endParaRPr b="0" sz="16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32</a:t>
                      </a: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% to </a:t>
                      </a: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45</a:t>
                      </a: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%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D3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48%</a:t>
                      </a: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 to </a:t>
                      </a: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62</a:t>
                      </a: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%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D3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65</a:t>
                      </a: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% to </a:t>
                      </a: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78</a:t>
                      </a: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%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D3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81</a:t>
                      </a: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% to </a:t>
                      </a: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91</a:t>
                      </a: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%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D3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93</a:t>
                      </a: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% to </a:t>
                      </a: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99</a:t>
                      </a: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%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D3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99.8</a:t>
                      </a:r>
                      <a:r>
                        <a:rPr b="1" lang="en-US" sz="16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%+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D3CE"/>
                    </a:solidFill>
                  </a:tcPr>
                </a:tc>
              </a:tr>
            </a:tbl>
          </a:graphicData>
        </a:graphic>
      </p:graphicFrame>
      <p:sp>
        <p:nvSpPr>
          <p:cNvPr id="144" name="Google Shape;144;p19"/>
          <p:cNvSpPr/>
          <p:nvPr/>
        </p:nvSpPr>
        <p:spPr>
          <a:xfrm>
            <a:off x="394200" y="5952960"/>
            <a:ext cx="11559600" cy="33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* https://safetyconsult.tech/2019/03/31/impact-speed-and-a-pedestrians-risk-of-severe-injury-or-death/515/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474120" y="3196080"/>
            <a:ext cx="1113588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sng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24-Hour Traffic Study Results – Risk of Pedestrian Death or Severe Injury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4320" y="0"/>
            <a:ext cx="9662760" cy="68576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2" name="Google Shape;152;p20"/>
          <p:cNvGraphicFramePr/>
          <p:nvPr/>
        </p:nvGraphicFramePr>
        <p:xfrm>
          <a:off x="3985920" y="7509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{038C9338-4E15-4964-8FC9-5C6D7BB8260A}</a:tableStyleId>
              </a:tblPr>
              <a:tblGrid>
                <a:gridCol w="1114550"/>
                <a:gridCol w="702000"/>
                <a:gridCol w="714950"/>
                <a:gridCol w="714950"/>
                <a:gridCol w="679675"/>
                <a:gridCol w="679675"/>
                <a:gridCol w="703075"/>
              </a:tblGrid>
              <a:tr h="15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Speed</a:t>
                      </a:r>
                      <a:endParaRPr b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77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25-29 MPH</a:t>
                      </a:r>
                      <a:endParaRPr b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77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30-34 MPH</a:t>
                      </a:r>
                      <a:endParaRPr b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77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35-39 MPH</a:t>
                      </a:r>
                      <a:endParaRPr b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77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40-44 MPH</a:t>
                      </a:r>
                      <a:endParaRPr b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77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45-49 MPH</a:t>
                      </a:r>
                      <a:endParaRPr b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77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50-54 MPH</a:t>
                      </a:r>
                      <a:endParaRPr b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8400" marL="6840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77A2"/>
                    </a:solidFill>
                  </a:tcPr>
                </a:tc>
              </a:tr>
              <a:tr h="32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Avg. Risk of Death or Severe Injury*</a:t>
                      </a:r>
                      <a:endParaRPr b="0" sz="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rgbClr val="44ADF8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32</a:t>
                      </a:r>
                      <a:r>
                        <a:rPr b="1" lang="en-US" sz="8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% to </a:t>
                      </a:r>
                      <a:r>
                        <a:rPr b="1" lang="en-US" sz="800" u="none" cap="none" strike="noStrike">
                          <a:solidFill>
                            <a:srgbClr val="44ADF8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45</a:t>
                      </a:r>
                      <a:r>
                        <a:rPr b="1" lang="en-US" sz="8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%</a:t>
                      </a:r>
                      <a:endParaRPr b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D3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rgbClr val="44ADF8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48%</a:t>
                      </a:r>
                      <a:r>
                        <a:rPr b="1" lang="en-US" sz="8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 to </a:t>
                      </a:r>
                      <a:r>
                        <a:rPr b="1" lang="en-US" sz="800" u="none" cap="none" strike="noStrike">
                          <a:solidFill>
                            <a:srgbClr val="44ADF8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62</a:t>
                      </a:r>
                      <a:r>
                        <a:rPr b="1" lang="en-US" sz="8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%</a:t>
                      </a:r>
                      <a:endParaRPr b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D3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rgbClr val="44ADF8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65</a:t>
                      </a:r>
                      <a:r>
                        <a:rPr b="1" lang="en-US" sz="8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% to </a:t>
                      </a:r>
                      <a:r>
                        <a:rPr b="1" lang="en-US" sz="800" u="none" cap="none" strike="noStrike">
                          <a:solidFill>
                            <a:srgbClr val="44ADF8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78</a:t>
                      </a:r>
                      <a:r>
                        <a:rPr b="1" lang="en-US" sz="8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%</a:t>
                      </a:r>
                      <a:endParaRPr b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D3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rgbClr val="44ADF8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81</a:t>
                      </a:r>
                      <a:r>
                        <a:rPr b="1" lang="en-US" sz="8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% to </a:t>
                      </a:r>
                      <a:r>
                        <a:rPr b="1" lang="en-US" sz="800" u="none" cap="none" strike="noStrike">
                          <a:solidFill>
                            <a:srgbClr val="44ADF8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91</a:t>
                      </a:r>
                      <a:r>
                        <a:rPr b="1" lang="en-US" sz="8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%</a:t>
                      </a:r>
                      <a:endParaRPr b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D3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rgbClr val="44ADF8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93</a:t>
                      </a:r>
                      <a:r>
                        <a:rPr b="1" lang="en-US" sz="8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% to </a:t>
                      </a:r>
                      <a:r>
                        <a:rPr b="1" lang="en-US" sz="800" u="none" cap="none" strike="noStrike">
                          <a:solidFill>
                            <a:srgbClr val="44ADF8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99</a:t>
                      </a:r>
                      <a:r>
                        <a:rPr b="1" lang="en-US" sz="8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%</a:t>
                      </a:r>
                      <a:endParaRPr b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D3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rgbClr val="44ADF8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99.8</a:t>
                      </a:r>
                      <a:r>
                        <a:rPr b="1" lang="en-US" sz="800" u="none" cap="none" strike="noStrike">
                          <a:solidFill>
                            <a:srgbClr val="44ADF8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%+</a:t>
                      </a:r>
                      <a:endParaRPr b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350" marL="93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D3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SPEED KILLS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9" name="Google Shape;159;p21"/>
          <p:cNvSpPr txBox="1"/>
          <p:nvPr>
            <p:ph idx="4294967295" type="body"/>
          </p:nvPr>
        </p:nvSpPr>
        <p:spPr>
          <a:xfrm>
            <a:off x="913680" y="1377000"/>
            <a:ext cx="1035324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SUVs and other large vehicles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Higher front-end profile and weight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1" marL="68580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At least twice as likely as cars to kill pedestrians (Eric D. Lawrence, 2018)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Age makes a huge difference (both children and seniors)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Speeders are far more deadly for older pedestrians and children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913680" y="609480"/>
            <a:ext cx="10353240" cy="9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</a:pPr>
            <a:r>
              <a:rPr b="1" lang="en-US" sz="3400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SPEED KILLS</a:t>
            </a:r>
            <a:endParaRPr b="0" sz="3400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6" name="Google Shape;166;p22"/>
          <p:cNvSpPr txBox="1"/>
          <p:nvPr>
            <p:ph idx="4294967295" type="body"/>
          </p:nvPr>
        </p:nvSpPr>
        <p:spPr>
          <a:xfrm>
            <a:off x="913680" y="1377000"/>
            <a:ext cx="1035324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 70-year-old pedestrian hit by a car going 35 MPH is about as likely to be killed as a 30-year-old hit by a car going 45 MPH (in both cases it’s about a 50/50 chance).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Look at 35 MPH in the chart below.  A 30-year-old pedestrian has a 22% chance of dying.  A 70-year-old’s chance is over double that, at 54%.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5437440" y="4448160"/>
            <a:ext cx="6331320" cy="1227240"/>
          </a:xfrm>
          <a:custGeom>
            <a:rect b="b" l="l" r="r" t="t"/>
            <a:pathLst>
              <a:path extrusionOk="0" h="1227511" w="6331502">
                <a:moveTo>
                  <a:pt x="2978" y="113159"/>
                </a:moveTo>
                <a:cubicBezTo>
                  <a:pt x="2978" y="57243"/>
                  <a:pt x="27456" y="0"/>
                  <a:pt x="92308" y="0"/>
                </a:cubicBezTo>
                <a:lnTo>
                  <a:pt x="6230258" y="2979"/>
                </a:lnTo>
                <a:cubicBezTo>
                  <a:pt x="6286174" y="2979"/>
                  <a:pt x="6331502" y="48307"/>
                  <a:pt x="6331502" y="104223"/>
                </a:cubicBezTo>
                <a:lnTo>
                  <a:pt x="6331502" y="509187"/>
                </a:lnTo>
                <a:cubicBezTo>
                  <a:pt x="6331502" y="565103"/>
                  <a:pt x="6286174" y="610431"/>
                  <a:pt x="6230258" y="610431"/>
                </a:cubicBezTo>
                <a:lnTo>
                  <a:pt x="3240985" y="611924"/>
                </a:lnTo>
                <a:cubicBezTo>
                  <a:pt x="3182822" y="613287"/>
                  <a:pt x="3140463" y="623486"/>
                  <a:pt x="3140463" y="704790"/>
                </a:cubicBezTo>
                <a:cubicBezTo>
                  <a:pt x="3141782" y="851524"/>
                  <a:pt x="3140719" y="953014"/>
                  <a:pt x="3142038" y="1099748"/>
                </a:cubicBezTo>
                <a:cubicBezTo>
                  <a:pt x="3138248" y="1153893"/>
                  <a:pt x="3159672" y="1211769"/>
                  <a:pt x="3054479" y="1223395"/>
                </a:cubicBezTo>
                <a:lnTo>
                  <a:pt x="93003" y="1227511"/>
                </a:lnTo>
                <a:cubicBezTo>
                  <a:pt x="37087" y="1227511"/>
                  <a:pt x="0" y="1210232"/>
                  <a:pt x="0" y="1154316"/>
                </a:cubicBezTo>
                <a:cubicBezTo>
                  <a:pt x="1986" y="804285"/>
                  <a:pt x="992" y="463190"/>
                  <a:pt x="2978" y="113159"/>
                </a:cubicBezTo>
                <a:close/>
              </a:path>
            </a:pathLst>
          </a:custGeom>
          <a:noFill/>
          <a:ln cap="flat" cmpd="sng" w="2857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240" y="3353400"/>
            <a:ext cx="11275200" cy="311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FFFFFF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